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Titillium Web"/>
      <p:regular r:id="rId24"/>
      <p:bold r:id="rId25"/>
      <p:italic r:id="rId26"/>
      <p:boldItalic r:id="rId27"/>
    </p:embeddedFont>
    <p:embeddedFont>
      <p:font typeface="Titillium Web Light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TitilliumWeb-regular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TitilliumWeb-italic.fntdata"/><Relationship Id="rId25" Type="http://schemas.openxmlformats.org/officeDocument/2006/relationships/font" Target="fonts/TitilliumWeb-bold.fntdata"/><Relationship Id="rId28" Type="http://schemas.openxmlformats.org/officeDocument/2006/relationships/font" Target="fonts/TitilliumWebLight-regular.fntdata"/><Relationship Id="rId27" Type="http://schemas.openxmlformats.org/officeDocument/2006/relationships/font" Target="fonts/TitilliumWeb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TitilliumWebLigh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TitilliumWebLight-boldItalic.fntdata"/><Relationship Id="rId30" Type="http://schemas.openxmlformats.org/officeDocument/2006/relationships/font" Target="fonts/TitilliumWebLight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ciencedirect.com/topics/engineering/double-pendulum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90138f2b6f_0_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90138f2b6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90138f2b6f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90138f2b6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901b9832b8_0_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901b9832b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0315d8158_0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90315d815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901b9832b8_0_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901b9832b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901b9832b8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901b9832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For each predictive dimension, 10 possible state trajectories are displayed based on the policy.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0138f2b6f_0_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0138f2b6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901b9832b8_0_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901b9832b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ffd456497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ffd45649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ffd456497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8ffd45649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01b9832b8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01b9832b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https://www.sciencedirect.com/topics/engineering/double-pendulum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http://twu.tennis-warehouse.com/learning_center/doublependulum.php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901b9832b8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901b9832b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8ffd456497_0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8ffd45649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90138f2b6f_0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90138f2b6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685800" y="743850"/>
            <a:ext cx="5796900" cy="11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ctrTitle"/>
          </p:nvPr>
        </p:nvSpPr>
        <p:spPr>
          <a:xfrm>
            <a:off x="685800" y="973750"/>
            <a:ext cx="5796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685800" y="2230450"/>
            <a:ext cx="5796900" cy="46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318775" y="1036050"/>
            <a:ext cx="5163900" cy="366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44500" lvl="0" marL="457200" rtl="0">
              <a:spcBef>
                <a:spcPts val="600"/>
              </a:spcBef>
              <a:spcAft>
                <a:spcPts val="0"/>
              </a:spcAft>
              <a:buSzPts val="3400"/>
              <a:buChar char="▰"/>
              <a:defRPr sz="3400"/>
            </a:lvl1pPr>
            <a:lvl2pPr indent="-444500" lvl="1" marL="914400" rtl="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2pPr>
            <a:lvl3pPr indent="-444500" lvl="2" marL="1371600" rtl="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3pPr>
            <a:lvl4pPr indent="-444500" lvl="3" marL="1828800" rtl="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4pPr>
            <a:lvl5pPr indent="-444500" lvl="4" marL="2286000" rtl="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5pPr>
            <a:lvl6pPr indent="-444500" lvl="5" marL="2743200" rtl="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6pPr>
            <a:lvl7pPr indent="-444500" lvl="6" marL="3200400" rtl="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7pPr>
            <a:lvl8pPr indent="-444500" lvl="7" marL="3657600" rtl="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8pPr>
            <a:lvl9pPr indent="-444500" lvl="8" marL="41148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9pPr>
          </a:lstStyle>
          <a:p/>
        </p:txBody>
      </p:sp>
      <p:sp>
        <p:nvSpPr>
          <p:cNvPr id="19" name="Google Shape;19;p4"/>
          <p:cNvSpPr txBox="1"/>
          <p:nvPr/>
        </p:nvSpPr>
        <p:spPr>
          <a:xfrm>
            <a:off x="604350" y="627175"/>
            <a:ext cx="8709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7DFFB1"/>
                </a:solidFill>
                <a:latin typeface="Titillium Web"/>
                <a:ea typeface="Titillium Web"/>
                <a:cs typeface="Titillium Web"/>
                <a:sym typeface="Titillium Web"/>
              </a:rPr>
              <a:t>“</a:t>
            </a:r>
            <a:endParaRPr b="1" sz="9600">
              <a:solidFill>
                <a:srgbClr val="7DFFB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457200" y="1428750"/>
            <a:ext cx="2924700" cy="315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0" name="Google Shape;30;p6"/>
          <p:cNvSpPr txBox="1"/>
          <p:nvPr>
            <p:ph idx="2" type="body"/>
          </p:nvPr>
        </p:nvSpPr>
        <p:spPr>
          <a:xfrm>
            <a:off x="3558095" y="1428750"/>
            <a:ext cx="2924700" cy="315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457200" y="1428750"/>
            <a:ext cx="1851600" cy="332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2544155" y="1428750"/>
            <a:ext cx="1851600" cy="332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7" name="Google Shape;37;p7"/>
          <p:cNvSpPr txBox="1"/>
          <p:nvPr>
            <p:ph idx="3" type="body"/>
          </p:nvPr>
        </p:nvSpPr>
        <p:spPr>
          <a:xfrm>
            <a:off x="4631111" y="1428750"/>
            <a:ext cx="1851600" cy="332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/>
          <p:nvPr>
            <p:ph idx="1" type="body"/>
          </p:nvPr>
        </p:nvSpPr>
        <p:spPr>
          <a:xfrm>
            <a:off x="457200" y="4406300"/>
            <a:ext cx="60255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accent5"/>
            </a:gs>
            <a:gs pos="12000">
              <a:schemeClr val="accent4"/>
            </a:gs>
            <a:gs pos="24000">
              <a:schemeClr val="accent3"/>
            </a:gs>
            <a:gs pos="51000">
              <a:schemeClr val="accent2"/>
            </a:gs>
            <a:gs pos="100000">
              <a:schemeClr val="accent1"/>
            </a:gs>
          </a:gsLst>
          <a:lin ang="1350003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Char char="▰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lvl="1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lvl="2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lvl="3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lvl="4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lvl="5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lvl="6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lvl="7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lvl="8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jpg"/><Relationship Id="rId4" Type="http://schemas.openxmlformats.org/officeDocument/2006/relationships/image" Target="../media/image18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www.slidescarnival.com/" TargetMode="External"/><Relationship Id="rId4" Type="http://schemas.openxmlformats.org/officeDocument/2006/relationships/hyperlink" Target="http://unsplash.com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youtube.com/watch?v=EuPZ9TVxMHo" TargetMode="External"/><Relationship Id="rId4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ctrTitle"/>
          </p:nvPr>
        </p:nvSpPr>
        <p:spPr>
          <a:xfrm>
            <a:off x="229650" y="239025"/>
            <a:ext cx="5427900" cy="38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Double/Triple Pendulum: Reinforcement Learning</a:t>
            </a:r>
            <a:endParaRPr/>
          </a:p>
        </p:txBody>
      </p:sp>
      <p:sp>
        <p:nvSpPr>
          <p:cNvPr id="55" name="Google Shape;55;p11"/>
          <p:cNvSpPr txBox="1"/>
          <p:nvPr/>
        </p:nvSpPr>
        <p:spPr>
          <a:xfrm>
            <a:off x="7404025" y="4505400"/>
            <a:ext cx="40959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FFFFF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56" name="Google Shape;5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6975" y="0"/>
            <a:ext cx="3817025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5"/>
            </a:gs>
            <a:gs pos="9000">
              <a:schemeClr val="accent4"/>
            </a:gs>
            <a:gs pos="20000">
              <a:schemeClr val="accent3"/>
            </a:gs>
            <a:gs pos="39000">
              <a:schemeClr val="accent2"/>
            </a:gs>
            <a:gs pos="100000">
              <a:schemeClr val="accent1"/>
            </a:gs>
          </a:gsLst>
          <a:lin ang="13500032" scaled="0"/>
        </a:gra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457200" y="0"/>
            <a:ext cx="6025500" cy="1034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my  hypothesis?</a:t>
            </a:r>
            <a:endParaRPr/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257175" y="1177575"/>
            <a:ext cx="6734100" cy="3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The model trained on the triple pendulum swing up problem will be less accurate than a model trained on the double pendulum swing up problem (it should need more time to train)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More variables + more math for triple pendulum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I also predict that as the number of joints of the pendulum increase, the training time to achieve the same amount of accuracy should go up exponentially</a:t>
            </a:r>
            <a:endParaRPr/>
          </a:p>
        </p:txBody>
      </p:sp>
      <p:sp>
        <p:nvSpPr>
          <p:cNvPr id="138" name="Google Shape;138;p2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Of The Experiment</a:t>
            </a:r>
            <a:endParaRPr/>
          </a:p>
        </p:txBody>
      </p:sp>
      <p:sp>
        <p:nvSpPr>
          <p:cNvPr id="144" name="Google Shape;144;p21"/>
          <p:cNvSpPr txBox="1"/>
          <p:nvPr>
            <p:ph idx="1" type="body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Make simulation for triple pendulum and update the settings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Run double pendulum code (example code in PILCO package)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Run triple pendulum code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Compare</a:t>
            </a:r>
            <a:endParaRPr/>
          </a:p>
        </p:txBody>
      </p:sp>
      <p:sp>
        <p:nvSpPr>
          <p:cNvPr id="145" name="Google Shape;145;p2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625" y="-609650"/>
            <a:ext cx="9144003" cy="887730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>
            <p:ph type="ctrTitle"/>
          </p:nvPr>
        </p:nvSpPr>
        <p:spPr>
          <a:xfrm>
            <a:off x="285750" y="-93050"/>
            <a:ext cx="5796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/>
              <a:t>Comparison</a:t>
            </a:r>
            <a:endParaRPr sz="10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"/>
          <p:cNvPicPr preferRelativeResize="0"/>
          <p:nvPr/>
        </p:nvPicPr>
        <p:blipFill rotWithShape="1">
          <a:blip r:embed="rId3">
            <a:alphaModFix/>
          </a:blip>
          <a:srcRect b="26284" l="52676" r="0" t="20248"/>
          <a:stretch/>
        </p:blipFill>
        <p:spPr>
          <a:xfrm>
            <a:off x="276225" y="1685575"/>
            <a:ext cx="4061724" cy="320074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 txBox="1"/>
          <p:nvPr>
            <p:ph type="title"/>
          </p:nvPr>
        </p:nvSpPr>
        <p:spPr>
          <a:xfrm>
            <a:off x="457200" y="434575"/>
            <a:ext cx="68961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Cost vs Incurred Cost</a:t>
            </a:r>
            <a:endParaRPr/>
          </a:p>
        </p:txBody>
      </p:sp>
      <p:sp>
        <p:nvSpPr>
          <p:cNvPr id="158" name="Google Shape;158;p2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23"/>
          <p:cNvSpPr txBox="1"/>
          <p:nvPr/>
        </p:nvSpPr>
        <p:spPr>
          <a:xfrm>
            <a:off x="504825" y="1291975"/>
            <a:ext cx="7162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Blue (95% confidence for predicted cost) and red areas (incurred cost) should be the same</a:t>
            </a:r>
            <a:endParaRPr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60" name="Google Shape;160;p23"/>
          <p:cNvSpPr txBox="1"/>
          <p:nvPr/>
        </p:nvSpPr>
        <p:spPr>
          <a:xfrm>
            <a:off x="2673250" y="1599850"/>
            <a:ext cx="16647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Double Pendulum</a:t>
            </a:r>
            <a:endParaRPr>
              <a:solidFill>
                <a:schemeClr val="accen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161" name="Google Shape;161;p23"/>
          <p:cNvPicPr preferRelativeResize="0"/>
          <p:nvPr/>
        </p:nvPicPr>
        <p:blipFill rotWithShape="1">
          <a:blip r:embed="rId4">
            <a:alphaModFix/>
          </a:blip>
          <a:srcRect b="36623" l="62010" r="0" t="20030"/>
          <a:stretch/>
        </p:blipFill>
        <p:spPr>
          <a:xfrm>
            <a:off x="4448175" y="1685575"/>
            <a:ext cx="4061724" cy="323225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 txBox="1"/>
          <p:nvPr/>
        </p:nvSpPr>
        <p:spPr>
          <a:xfrm>
            <a:off x="6825180" y="1599850"/>
            <a:ext cx="19323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Triple Pendulum</a:t>
            </a:r>
            <a:endParaRPr>
              <a:solidFill>
                <a:schemeClr val="accen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447675" y="205975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Policy Convergence</a:t>
            </a:r>
            <a:endParaRPr/>
          </a:p>
        </p:txBody>
      </p:sp>
      <p:sp>
        <p:nvSpPr>
          <p:cNvPr id="168" name="Google Shape;168;p2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9" name="Google Shape;169;p24"/>
          <p:cNvPicPr preferRelativeResize="0"/>
          <p:nvPr/>
        </p:nvPicPr>
        <p:blipFill rotWithShape="1">
          <a:blip r:embed="rId3">
            <a:alphaModFix/>
          </a:blip>
          <a:srcRect b="20677" l="40458" r="0" t="21044"/>
          <a:stretch/>
        </p:blipFill>
        <p:spPr>
          <a:xfrm>
            <a:off x="4452825" y="1581150"/>
            <a:ext cx="4576451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4"/>
          <p:cNvSpPr txBox="1"/>
          <p:nvPr/>
        </p:nvSpPr>
        <p:spPr>
          <a:xfrm>
            <a:off x="419100" y="1000125"/>
            <a:ext cx="474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Curve should flatten out</a:t>
            </a:r>
            <a:endParaRPr>
              <a:solidFill>
                <a:srgbClr val="FFFFF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71" name="Google Shape;171;p24"/>
          <p:cNvSpPr txBox="1"/>
          <p:nvPr/>
        </p:nvSpPr>
        <p:spPr>
          <a:xfrm>
            <a:off x="733425" y="1876425"/>
            <a:ext cx="2771700" cy="26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72" name="Google Shape;172;p24"/>
          <p:cNvSpPr txBox="1"/>
          <p:nvPr/>
        </p:nvSpPr>
        <p:spPr>
          <a:xfrm>
            <a:off x="466725" y="1733550"/>
            <a:ext cx="3571800" cy="25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I didn’t save the graph for the double pendulum but it converged… it looked like this</a:t>
            </a:r>
            <a:endParaRPr>
              <a:solidFill>
                <a:srgbClr val="FFFFF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173" name="Google Shape;173;p24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505" y="2317325"/>
            <a:ext cx="4216326" cy="26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 txBox="1"/>
          <p:nvPr/>
        </p:nvSpPr>
        <p:spPr>
          <a:xfrm>
            <a:off x="6825180" y="1599850"/>
            <a:ext cx="19323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Triple Pendulum</a:t>
            </a:r>
            <a:endParaRPr>
              <a:solidFill>
                <a:schemeClr val="accen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0" name="Google Shape;180;p25"/>
          <p:cNvPicPr preferRelativeResize="0"/>
          <p:nvPr/>
        </p:nvPicPr>
        <p:blipFill rotWithShape="1">
          <a:blip r:embed="rId3">
            <a:alphaModFix/>
          </a:blip>
          <a:srcRect b="34415" l="61072" r="0" t="20001"/>
          <a:stretch/>
        </p:blipFill>
        <p:spPr>
          <a:xfrm>
            <a:off x="144925" y="1428750"/>
            <a:ext cx="4256874" cy="347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/>
          <p:cNvPicPr preferRelativeResize="0"/>
          <p:nvPr/>
        </p:nvPicPr>
        <p:blipFill rotWithShape="1">
          <a:blip r:embed="rId4">
            <a:alphaModFix/>
          </a:blip>
          <a:srcRect b="37863" l="35991" r="12095" t="21313"/>
          <a:stretch/>
        </p:blipFill>
        <p:spPr>
          <a:xfrm>
            <a:off x="4401800" y="1709085"/>
            <a:ext cx="4627474" cy="253795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 txBox="1"/>
          <p:nvPr/>
        </p:nvSpPr>
        <p:spPr>
          <a:xfrm>
            <a:off x="1249825" y="4568025"/>
            <a:ext cx="16647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Double Pendulum</a:t>
            </a:r>
            <a:endParaRPr>
              <a:solidFill>
                <a:schemeClr val="accen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83" name="Google Shape;183;p25"/>
          <p:cNvSpPr txBox="1"/>
          <p:nvPr/>
        </p:nvSpPr>
        <p:spPr>
          <a:xfrm>
            <a:off x="5420955" y="3999825"/>
            <a:ext cx="19323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Triple Pendulum</a:t>
            </a:r>
            <a:endParaRPr>
              <a:solidFill>
                <a:schemeClr val="accen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84" name="Google Shape;184;p25"/>
          <p:cNvSpPr txBox="1"/>
          <p:nvPr>
            <p:ph type="title"/>
          </p:nvPr>
        </p:nvSpPr>
        <p:spPr>
          <a:xfrm>
            <a:off x="457200" y="253600"/>
            <a:ext cx="7296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trajectories for each dimension</a:t>
            </a:r>
            <a:endParaRPr/>
          </a:p>
        </p:txBody>
      </p:sp>
      <p:sp>
        <p:nvSpPr>
          <p:cNvPr id="185" name="Google Shape;185;p25"/>
          <p:cNvSpPr txBox="1"/>
          <p:nvPr/>
        </p:nvSpPr>
        <p:spPr>
          <a:xfrm>
            <a:off x="457200" y="1092875"/>
            <a:ext cx="5029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Blue area represents 95% confidence intervals</a:t>
            </a:r>
            <a:endParaRPr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Pendulum Position</a:t>
            </a:r>
            <a:endParaRPr/>
          </a:p>
        </p:txBody>
      </p:sp>
      <p:sp>
        <p:nvSpPr>
          <p:cNvPr id="191" name="Google Shape;191;p2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2" name="Google Shape;192;p26"/>
          <p:cNvPicPr preferRelativeResize="0"/>
          <p:nvPr/>
        </p:nvPicPr>
        <p:blipFill rotWithShape="1">
          <a:blip r:embed="rId3">
            <a:alphaModFix/>
          </a:blip>
          <a:srcRect b="35449" l="62936" r="0" t="20237"/>
          <a:stretch/>
        </p:blipFill>
        <p:spPr>
          <a:xfrm>
            <a:off x="457200" y="1585050"/>
            <a:ext cx="3848099" cy="320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6"/>
          <p:cNvSpPr txBox="1"/>
          <p:nvPr/>
        </p:nvSpPr>
        <p:spPr>
          <a:xfrm>
            <a:off x="868825" y="4312125"/>
            <a:ext cx="16647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Double Pendulum</a:t>
            </a:r>
            <a:endParaRPr>
              <a:solidFill>
                <a:schemeClr val="accen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194" name="Google Shape;194;p26"/>
          <p:cNvPicPr preferRelativeResize="0"/>
          <p:nvPr/>
        </p:nvPicPr>
        <p:blipFill rotWithShape="1">
          <a:blip r:embed="rId4">
            <a:alphaModFix/>
          </a:blip>
          <a:srcRect b="36315" l="64818" r="0" t="20671"/>
          <a:stretch/>
        </p:blipFill>
        <p:spPr>
          <a:xfrm>
            <a:off x="4434400" y="1519363"/>
            <a:ext cx="3917074" cy="334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6"/>
          <p:cNvSpPr txBox="1"/>
          <p:nvPr/>
        </p:nvSpPr>
        <p:spPr>
          <a:xfrm>
            <a:off x="4434405" y="4377825"/>
            <a:ext cx="19323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Triple Pendulum</a:t>
            </a:r>
            <a:endParaRPr>
              <a:solidFill>
                <a:schemeClr val="accen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Extensions</a:t>
            </a:r>
            <a:endParaRPr/>
          </a:p>
        </p:txBody>
      </p:sp>
      <p:sp>
        <p:nvSpPr>
          <p:cNvPr id="201" name="Google Shape;201;p27"/>
          <p:cNvSpPr txBox="1"/>
          <p:nvPr>
            <p:ph idx="1" type="body"/>
          </p:nvPr>
        </p:nvSpPr>
        <p:spPr>
          <a:xfrm>
            <a:off x="457200" y="1409698"/>
            <a:ext cx="6025500" cy="3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See how many iterations are needed so that the triple pendulum policy converges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See what happens for more complex pendulums (</a:t>
            </a:r>
            <a:r>
              <a:rPr lang="en"/>
              <a:t>quadruple</a:t>
            </a:r>
            <a:r>
              <a:rPr lang="en"/>
              <a:t> pendulum, quintuple pendulum… etc.)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Can run with real system (not just computer simulation)</a:t>
            </a:r>
            <a:endParaRPr/>
          </a:p>
        </p:txBody>
      </p:sp>
      <p:sp>
        <p:nvSpPr>
          <p:cNvPr id="202" name="Google Shape;202;p2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3" name="Google Shape;20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275" y="95250"/>
            <a:ext cx="2667000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" name="Google Shape;210;p28"/>
          <p:cNvSpPr txBox="1"/>
          <p:nvPr>
            <p:ph idx="4294967295" type="ctrTitle"/>
          </p:nvPr>
        </p:nvSpPr>
        <p:spPr>
          <a:xfrm>
            <a:off x="57150" y="-66675"/>
            <a:ext cx="3381300" cy="98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</a:t>
            </a:r>
            <a:r>
              <a:rPr lang="en" sz="6000"/>
              <a:t>!</a:t>
            </a:r>
            <a:endParaRPr sz="6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216" name="Google Shape;216;p29"/>
          <p:cNvSpPr txBox="1"/>
          <p:nvPr>
            <p:ph idx="1" type="body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" sz="2400"/>
              <a:t>Presentation template by </a:t>
            </a:r>
            <a:r>
              <a:rPr lang="en" sz="2400" u="sng">
                <a:solidFill>
                  <a:srgbClr val="7DFFB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SlidesCarnival</a:t>
            </a:r>
            <a:endParaRPr sz="2400">
              <a:solidFill>
                <a:srgbClr val="7DFFB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/>
              <a:t>Photographs by </a:t>
            </a:r>
            <a:r>
              <a:rPr lang="en" sz="2400" u="sng">
                <a:solidFill>
                  <a:srgbClr val="7DFFB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Unsplash</a:t>
            </a:r>
            <a:endParaRPr sz="2400">
              <a:solidFill>
                <a:srgbClr val="7DFFB1"/>
              </a:solidFill>
            </a:endParaRPr>
          </a:p>
        </p:txBody>
      </p:sp>
      <p:sp>
        <p:nvSpPr>
          <p:cNvPr id="217" name="Google Shape;217;p2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8250" y="541158"/>
            <a:ext cx="4095750" cy="40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2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Double Pendulum</a:t>
            </a:r>
            <a:endParaRPr/>
          </a:p>
        </p:txBody>
      </p:sp>
      <p:sp>
        <p:nvSpPr>
          <p:cNvPr id="63" name="Google Shape;63;p12"/>
          <p:cNvSpPr txBox="1"/>
          <p:nvPr>
            <p:ph idx="1" type="body"/>
          </p:nvPr>
        </p:nvSpPr>
        <p:spPr>
          <a:xfrm>
            <a:off x="457200" y="1428750"/>
            <a:ext cx="4533900" cy="3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Double pendulum has chaotic oscillations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Similar to n-body problem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Compared to simple pendulum, which has regular oscillations and swings back and forth</a:t>
            </a:r>
            <a:endParaRPr/>
          </a:p>
        </p:txBody>
      </p:sp>
      <p:sp>
        <p:nvSpPr>
          <p:cNvPr id="64" name="Google Shape;64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Triple Pendulum</a:t>
            </a:r>
            <a:endParaRPr/>
          </a:p>
        </p:txBody>
      </p:sp>
      <p:sp>
        <p:nvSpPr>
          <p:cNvPr id="70" name="Google Shape;70;p13"/>
          <p:cNvSpPr txBox="1"/>
          <p:nvPr>
            <p:ph idx="1" type="body"/>
          </p:nvPr>
        </p:nvSpPr>
        <p:spPr>
          <a:xfrm>
            <a:off x="457200" y="1428750"/>
            <a:ext cx="4276800" cy="3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Chaotic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The math is way more complicated and long than then double pendulum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Can keep going (quadruple, quintuple, …)</a:t>
            </a:r>
            <a:endParaRPr/>
          </a:p>
        </p:txBody>
      </p:sp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why stop with a double pendulum?  why not keep going and simulate a triple?  as you can see, this has a bit more room for chaotic wanderings, due to the six-dimensional phase space." id="72" name="Google Shape;72;p13" title="AppDynSys : Pendumonium : Triple Pendulu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0875" y="872825"/>
            <a:ext cx="4198400" cy="31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Life Examples</a:t>
            </a:r>
            <a:endParaRPr/>
          </a:p>
        </p:txBody>
      </p:sp>
      <p:sp>
        <p:nvSpPr>
          <p:cNvPr id="78" name="Google Shape;78;p14"/>
          <p:cNvSpPr txBox="1"/>
          <p:nvPr>
            <p:ph idx="1" type="body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Normal human walking can be explained similar to a double pendulum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Circuits (overhead transmission lines) - anti-galloping devices with double pendulum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Tennis: both double and triple pendulums (double pendulum - forearm and racquet; triple pendulum - upper arm, forearm, racquet)</a:t>
            </a:r>
            <a:endParaRPr/>
          </a:p>
        </p:txBody>
      </p:sp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2752" y="685963"/>
            <a:ext cx="2576525" cy="37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idx="4294967295" type="ctrTitle"/>
          </p:nvPr>
        </p:nvSpPr>
        <p:spPr>
          <a:xfrm>
            <a:off x="685788" y="2131713"/>
            <a:ext cx="5278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Question:</a:t>
            </a:r>
            <a:endParaRPr sz="6000"/>
          </a:p>
        </p:txBody>
      </p:sp>
      <p:sp>
        <p:nvSpPr>
          <p:cNvPr id="86" name="Google Shape;86;p15"/>
          <p:cNvSpPr txBox="1"/>
          <p:nvPr>
            <p:ph idx="4294967295" type="subTitle"/>
          </p:nvPr>
        </p:nvSpPr>
        <p:spPr>
          <a:xfrm>
            <a:off x="685800" y="3291525"/>
            <a:ext cx="5658000" cy="157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How does the accuracy of a reinforcement learning model for a system with a triple pendulum compare to that of the double pendulum?</a:t>
            </a:r>
            <a:endParaRPr/>
          </a:p>
        </p:txBody>
      </p:sp>
      <p:grpSp>
        <p:nvGrpSpPr>
          <p:cNvPr id="87" name="Google Shape;87;p15"/>
          <p:cNvGrpSpPr/>
          <p:nvPr/>
        </p:nvGrpSpPr>
        <p:grpSpPr>
          <a:xfrm rot="727535">
            <a:off x="750467" y="1740277"/>
            <a:ext cx="688825" cy="688786"/>
            <a:chOff x="576250" y="4319400"/>
            <a:chExt cx="442075" cy="442050"/>
          </a:xfrm>
        </p:grpSpPr>
        <p:sp>
          <p:nvSpPr>
            <p:cNvPr id="88" name="Google Shape;88;p15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15"/>
          <p:cNvSpPr/>
          <p:nvPr/>
        </p:nvSpPr>
        <p:spPr>
          <a:xfrm>
            <a:off x="1344744" y="491257"/>
            <a:ext cx="261927" cy="250098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" name="Google Shape;93;p15"/>
          <p:cNvGrpSpPr/>
          <p:nvPr/>
        </p:nvGrpSpPr>
        <p:grpSpPr>
          <a:xfrm>
            <a:off x="1745961" y="104784"/>
            <a:ext cx="1675491" cy="1675513"/>
            <a:chOff x="6643075" y="3664250"/>
            <a:chExt cx="407950" cy="407975"/>
          </a:xfrm>
        </p:grpSpPr>
        <p:sp>
          <p:nvSpPr>
            <p:cNvPr id="94" name="Google Shape;94;p15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" name="Google Shape;96;p15"/>
          <p:cNvSpPr/>
          <p:nvPr/>
        </p:nvSpPr>
        <p:spPr>
          <a:xfrm rot="2697461">
            <a:off x="3070537" y="1771466"/>
            <a:ext cx="397516" cy="379563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5"/>
          <p:cNvSpPr/>
          <p:nvPr/>
        </p:nvSpPr>
        <p:spPr>
          <a:xfrm>
            <a:off x="3385024" y="1554764"/>
            <a:ext cx="159240" cy="152120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5"/>
          <p:cNvSpPr/>
          <p:nvPr/>
        </p:nvSpPr>
        <p:spPr>
          <a:xfrm rot="1280389">
            <a:off x="1163299" y="1245536"/>
            <a:ext cx="159248" cy="152102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457200" y="434575"/>
            <a:ext cx="6467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Reinforcement Learning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457200" y="1428750"/>
            <a:ext cx="4667400" cy="346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Map situations to actions to maximize a numerical reward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Different algorithms/ways to do it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I used PILCO - Probabilistic Inference For Learning Control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Can solve problems with continuous action and state spaces</a:t>
            </a:r>
            <a:endParaRPr/>
          </a:p>
        </p:txBody>
      </p:sp>
      <p:sp>
        <p:nvSpPr>
          <p:cNvPr id="106" name="Google Shape;106;p1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300" y="1304950"/>
            <a:ext cx="3843470" cy="371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457200" y="434575"/>
            <a:ext cx="69723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Did I Choose The Question?</a:t>
            </a:r>
            <a:endParaRPr/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457200" y="1428750"/>
            <a:ext cx="6534000" cy="3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I’ve been learning about reinforcement learning this summer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I was originally going to apply reinforcement learning to the n-body problem, but there wasn’t anything there to optimize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So I changed my topic to the double/triple pendulum</a:t>
            </a:r>
            <a:endParaRPr/>
          </a:p>
        </p:txBody>
      </p:sp>
      <p:sp>
        <p:nvSpPr>
          <p:cNvPr id="114" name="Google Shape;114;p1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5"/>
            </a:gs>
            <a:gs pos="9000">
              <a:schemeClr val="accent4"/>
            </a:gs>
            <a:gs pos="20000">
              <a:schemeClr val="accent3"/>
            </a:gs>
            <a:gs pos="39000">
              <a:schemeClr val="accent2"/>
            </a:gs>
            <a:gs pos="100000">
              <a:schemeClr val="accent1"/>
            </a:gs>
          </a:gsLst>
          <a:lin ang="13500032" scaled="0"/>
        </a:gra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476250" y="257175"/>
            <a:ext cx="6025500" cy="705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the problem?</a:t>
            </a:r>
            <a:endParaRPr/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190500" y="1047900"/>
            <a:ext cx="5295900" cy="387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There is a double/triple pendulum where each joint exerts torque (rotational force)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The user controls how much torque is applied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The goal is to get the pendulum to be upright (unstable equilibrium position)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Build an algorithm that can apply the proper amount of torque to achieve the goal</a:t>
            </a:r>
            <a:endParaRPr/>
          </a:p>
        </p:txBody>
      </p:sp>
      <p:sp>
        <p:nvSpPr>
          <p:cNvPr id="121" name="Google Shape;121;p1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3400" y="-184500"/>
            <a:ext cx="4137600" cy="3101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9"/>
          <p:cNvPicPr preferRelativeResize="0"/>
          <p:nvPr/>
        </p:nvPicPr>
        <p:blipFill rotWithShape="1">
          <a:blip r:embed="rId3">
            <a:alphaModFix/>
          </a:blip>
          <a:srcRect b="36315" l="64818" r="0" t="20671"/>
          <a:stretch/>
        </p:blipFill>
        <p:spPr>
          <a:xfrm>
            <a:off x="4438225" y="834875"/>
            <a:ext cx="4591051" cy="391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 rotWithShape="1">
          <a:blip r:embed="rId4">
            <a:alphaModFix/>
          </a:blip>
          <a:srcRect b="32379" l="64654" r="0" t="25716"/>
          <a:stretch/>
        </p:blipFill>
        <p:spPr>
          <a:xfrm>
            <a:off x="257175" y="929525"/>
            <a:ext cx="3971926" cy="328445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/>
          <p:nvPr/>
        </p:nvSpPr>
        <p:spPr>
          <a:xfrm>
            <a:off x="1443025" y="929475"/>
            <a:ext cx="16002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Double Pendulum</a:t>
            </a:r>
            <a:endParaRPr>
              <a:solidFill>
                <a:schemeClr val="accen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4595483" y="929475"/>
            <a:ext cx="14385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Triple</a:t>
            </a:r>
            <a:r>
              <a:rPr lang="en">
                <a:solidFill>
                  <a:schemeClr val="accen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 Pendulum</a:t>
            </a:r>
            <a:endParaRPr>
              <a:solidFill>
                <a:schemeClr val="accen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inacor template">
  <a:themeElements>
    <a:clrScheme name="Custom 347">
      <a:dk1>
        <a:srgbClr val="000000"/>
      </a:dk1>
      <a:lt1>
        <a:srgbClr val="FFFFFF"/>
      </a:lt1>
      <a:dk2>
        <a:srgbClr val="9199AA"/>
      </a:dk2>
      <a:lt2>
        <a:srgbClr val="E4E7EC"/>
      </a:lt2>
      <a:accent1>
        <a:srgbClr val="152852"/>
      </a:accent1>
      <a:accent2>
        <a:srgbClr val="4B3D60"/>
      </a:accent2>
      <a:accent3>
        <a:srgbClr val="FD5E53"/>
      </a:accent3>
      <a:accent4>
        <a:srgbClr val="FC9C54"/>
      </a:accent4>
      <a:accent5>
        <a:srgbClr val="FFE373"/>
      </a:accent5>
      <a:accent6>
        <a:srgbClr val="FFFF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